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338" r:id="rId5"/>
    <p:sldId id="332" r:id="rId6"/>
    <p:sldId id="339" r:id="rId7"/>
    <p:sldId id="334" r:id="rId8"/>
    <p:sldId id="342" r:id="rId9"/>
    <p:sldId id="343" r:id="rId10"/>
    <p:sldId id="326" r:id="rId11"/>
    <p:sldId id="344" r:id="rId12"/>
    <p:sldId id="34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B369B-D9DB-446A-BB3D-7379B09C8A31}" v="949" dt="2025-08-08T21:43:54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6" autoAdjust="0"/>
    <p:restoredTop sz="60000" autoAdjust="0"/>
  </p:normalViewPr>
  <p:slideViewPr>
    <p:cSldViewPr snapToGrid="0">
      <p:cViewPr varScale="1">
        <p:scale>
          <a:sx n="63" d="100"/>
          <a:sy n="63" d="100"/>
        </p:scale>
        <p:origin x="17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FD071-2362-4BB7-B438-385D3CBAAA4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C78DB-CAA3-481E-A24D-2242BD88B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C78DB-CAA3-481E-A24D-2242BD88B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2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C78DB-CAA3-481E-A24D-2242BD88B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4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FE4E2-12E1-4326-8503-7159E2E080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80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C78DB-CAA3-481E-A24D-2242BD88B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2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C78DB-CAA3-481E-A24D-2242BD88B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6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FE4E2-12E1-4326-8503-7159E2E080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2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C78DB-CAA3-481E-A24D-2242BD88B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8FE4E2-12E1-4326-8503-7159E2E080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7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FF18-FF2B-2105-8543-41126F10C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14BE4-665A-4338-C2EC-423D5657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96B8-0558-BC31-8C81-2BE7AF8B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AC9A7-36BA-64D4-BE0F-97189B84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B384F-B443-A9FC-D404-879C76F4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4A18-F0E7-69D8-6DCB-C071535C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5AAD5-0431-D586-7D14-5A41B39D4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FC60-4933-5C34-DC87-FB0CDA3E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362B-EB11-39B9-5063-B51A532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64723-7542-4D01-34F7-337AAC44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2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EAE1-629A-B7E8-05C6-A635F07FB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BA7B5-C01B-5A91-3C45-12A9C86BE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F61E-0A77-5E9F-A038-19E3BF74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6D3B-0EC4-3766-B77E-8DE7A2CF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B5766-3E05-1957-41C2-A9E08766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73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8722-A303-E6EA-7D55-3AB08DBD8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341AD-B4AB-60A9-7434-D0FFB8C86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B2413-D29B-7BC6-70AD-3C94DE6E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93448-2628-5467-E394-F0B2E111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8FAF-1AB0-8844-051A-DF585AE7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4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29EF-6B54-10B0-5557-D9FC8F47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AAA74-691F-7718-BD6E-48F7A238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F8DC5-0AED-4D08-2B68-BA390B46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FB913-28B8-E68D-9AFD-F086CC5D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515C7-873B-AEE7-5477-CC50A334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5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A7E7-7D40-86EE-27EE-9E2B5A39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4C296-9301-1D5F-4BBC-99CB8DE11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E9433-8E22-4794-66B6-39CD641F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6CBC-65C9-8D7C-093E-98F55B7A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F5CD9-53EF-D5AA-1869-A290A3B5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2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A3E9-A1C6-CBE1-4150-FB0324F1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3C29-2349-3177-A26B-DE6154A39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52B6D-07EF-8557-851D-588610785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41F98-CFC4-0566-FA0E-CE8EE918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0E470-E936-20B7-F40E-846FCA86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D01D8-30C5-36D9-262E-96256188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1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8446-8FE9-387D-D204-B957A7B4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7CE67-7567-C644-8812-F9085E89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47350-2F1C-9F53-412F-C7B09D9AC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1F730-8DA4-866A-9C79-08CAD5DAC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D09D4-4009-7BAB-42B5-24D602027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38D64-51B9-E7C3-BB4B-9203859F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2C9E1-4837-9AAC-6A59-B65FD9BE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BD3E-6BC7-E3A7-BDE7-B828A1E9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7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89BC-9B7B-7E16-66AC-803914A01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45FB9B-DD37-3E30-0D20-B967B3AD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0EA7D-65E0-B777-9F8B-77ACC818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BF29A-D13D-CAA7-4DD2-4B512229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EF3BE-1DA4-4CE1-8C15-1226CBE3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8F2EE-8B80-1DB2-870C-D4875A98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774A5-04E8-9D15-E81E-BC8CC88F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7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E4FD-DF2C-9A7B-9AA9-4B14A214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54F4-3F47-3A73-8BC7-039704278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78165-945D-5C8F-A723-59F9A1CBB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FC7D7-0FFD-3162-E165-A6D6683F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3647E-D4DE-5EEB-4936-FE48C552C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138B-0DB5-9F29-6776-82B9DCA9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7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AA06-8253-3D9B-9AF0-B4A56BCC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D86E-89E1-7FD8-5166-5EF28694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4C239-B558-E4A1-D5BB-ED4725433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B95D3-B62C-C349-F49D-BBC176B6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32FBE-5F4D-155C-A06F-F77CBB2D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5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13AC-8E4F-DAE1-FE3B-273BFE51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5980-9011-6BE8-2CA7-E37D6501A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D303E-0FAA-8360-D1ED-5F009A578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1396D-FF3C-0BFC-12E5-AE958514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76DE6-ABA4-5519-7882-0AD4E0F7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19472-D578-1A79-5D03-4FAB256C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3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786E-A136-FD56-8DE7-B90562E3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03677-346A-CECF-B1DB-DC2D60FA3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ABDE-477B-3E1E-EA19-0DD3DFF5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8EAFF-4242-3AA1-635A-C4FC3DA1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932D8-5C70-2A48-D51D-AE429A56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29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44A6D-A563-DB94-9D88-D6DDDA591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937EC-AFA5-CE20-61FE-A43745EA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93D4-6422-6CCB-2757-556CD340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9F31B-8ACD-532D-ADA7-B2949E37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C460F-207A-255E-9E00-5BC98C6C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175B-CDCE-DB90-7CB7-05B6EE40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B7913-EA40-3C18-2E60-0E702E90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AF932-9288-D18C-5715-663629F4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985A4-086D-104D-AE55-66785A51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1EEE-B467-2BCB-863B-EDA403A8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BE28-CEA1-CBB6-6E73-DD5869A3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8383-9853-86EC-9253-5BDB00423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B71E4-99A5-4D90-5E9B-489BC6279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DA6F3-0B93-A9A9-900B-F53BB402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FC026-F5D3-9B28-28CD-073CC15E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26062-40CC-6D06-DCF2-A2444801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8FCD-0C64-AF5A-3477-AED39CA8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1AF67-6642-8191-F540-F36A6542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ED7AD-A290-E729-0F7F-3E95FF13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F06A3-4A19-9B08-8AC3-865848B39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FD5D-2A25-2CF8-FA41-C433188B8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430F61-CC5B-6BE3-868E-37737D17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2D8D7-3497-F571-C568-4666ECAD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1DCE0-687B-DFF1-596C-5ED0C6BC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8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EC3F-C29C-B9EC-F357-F3EDD157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1C8FF-2BD3-40F7-275A-48ABEC4A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94892-79FB-9846-E594-92EE4140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52A19-85B4-618D-5D7F-2BFE7914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3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1F195-49DB-3716-9C60-49EC980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CBEB1-E6CF-0C32-16A9-FE555024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6D84-88B7-88F8-3C77-12B4D296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4082-C944-592E-BB26-B2D63235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87EB-9878-4FD2-61C3-946FD241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8004-4D92-77B3-0979-1BA2AB645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ACB5B-30C7-F340-298B-977DDB19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2193D-A8F3-495E-E1B8-1D92D0F3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8881F-C918-F99C-911A-3D4F191A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7136-8DFF-8390-BDFC-0383C2EC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6206E-76F5-E1F6-8D62-E48EFCD90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2CC70-3AF9-1DCD-F671-D82C50F50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D379-D5EA-A524-A044-BF60CC70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94D71-DA18-2CFD-65AB-09DE252B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2D93-7E32-731C-3C81-6777DBD4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2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C4FCD-05AA-0516-9E76-D3942F45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4D4F4-AA28-9462-993C-83F6DA216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6C03F-E9D5-08C1-31F7-3161AC1B0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B6AD8-DB3B-4E04-89BB-36A2F05EBDCE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45AE7-E546-7243-A328-0C783686C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EAE7-ABC2-196F-7AC5-06E11892C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1E9DF1-CE1E-4304-8B4E-45166F46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2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8F3DB-E7C7-8BDA-ECB5-C9A757B0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6F4F0-6E25-B414-2BC3-F6F17836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ABD62-8E29-A2C2-98B6-448C0415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E5379-DDA4-4C55-BE98-8D86A15D122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7650-9446-2D35-366B-8FD3FCAAD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E2771-0BE6-6A70-499B-C641BF526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EE3AD-A69C-40F3-9031-120D52654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rboza-Salerno.1@osu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sues-osu/ai-neglect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s parked on a street&#10;&#10;AI-generated content may be incorrect.">
            <a:extLst>
              <a:ext uri="{FF2B5EF4-FFF2-40B4-BE49-F238E27FC236}">
                <a16:creationId xmlns:a16="http://schemas.microsoft.com/office/drawing/2014/main" id="{3F36A2F4-D9CE-01B6-B650-601D4000E4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255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08A90-73C6-E37A-2284-109489D45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61865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AI, Deep Learning, and Spatial Analytics to Investigate Environmental Correlates of Child Neglect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36BCA-13E4-774C-1BF9-7ABE077C0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75" y="3029064"/>
            <a:ext cx="9144000" cy="234137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Novel Integration of Social, Perceptual and Built Environmental Data to Predict Child Neglect Risk in Los Angeles, California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2C8E4-F25A-40AE-CAD5-4DEB80122378}"/>
              </a:ext>
            </a:extLst>
          </p:cNvPr>
          <p:cNvSpPr txBox="1"/>
          <p:nvPr/>
        </p:nvSpPr>
        <p:spPr>
          <a:xfrm>
            <a:off x="5935900" y="5052419"/>
            <a:ext cx="6162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 Elise Barboza-Salerno, MA, MS, JD, PhD</a:t>
            </a:r>
          </a:p>
          <a:p>
            <a:pPr algn="r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Colleges of Social Work and Public Health</a:t>
            </a:r>
          </a:p>
          <a:p>
            <a:pPr algn="r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Ohio State University</a:t>
            </a:r>
          </a:p>
          <a:p>
            <a:pPr algn="r"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Creator: Investigating Spatial Structures in Urban Environments (ISSUES) lab</a:t>
            </a:r>
          </a:p>
          <a:p>
            <a:pPr algn="r"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barboza-salerno.1@osu.edu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733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7E99-CC6D-52BC-E957-8EC36224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" y="150637"/>
            <a:ext cx="10515600" cy="6621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Policy Implications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0C0E-AB30-6952-C2C8-825BDD12E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9" y="81280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Implications for child welfare systems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Isolate factors associated with high risk: Identifies objective (e.g., green space, infrastructure) and subjective (e.g., safety perception) measures strongly associated with neglect risk.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Target high-risk locations: Spatial analysis shows exactly where — from individual sites to entire neighborhoods — environmental exposure risk is highest.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Evaluate for statutory alignment: Links California’s legal criteria for neglect to measurable neighborhood conditions, guiding place-based prevention and intervention.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Other ISSUES lab applications using machine learning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Structural Topic Models: Analyze narrative or text data (e.g., fatality reports, death records, police incidents) to detect spatial and thematic patterns.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Spatial Random Forest: Predict and map risk using environmental, social, and spatial features to detect the most important correlates of violence-related harm exposure.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Application of predictive analytics: Evaluate the conditions in which child welfare systems can use predictive analytics to prevent child harm (and when they cannot).</a:t>
            </a:r>
          </a:p>
        </p:txBody>
      </p:sp>
    </p:spTree>
    <p:extLst>
      <p:ext uri="{BB962C8B-B14F-4D97-AF65-F5344CB8AC3E}">
        <p14:creationId xmlns:p14="http://schemas.microsoft.com/office/powerpoint/2010/main" val="156343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B93893-BB79-C401-7A91-ED745E0D97A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2020262"/>
              </p:ext>
            </p:extLst>
          </p:nvPr>
        </p:nvGraphicFramePr>
        <p:xfrm>
          <a:off x="0" y="0"/>
          <a:ext cx="12144375" cy="58712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326124">
                  <a:extLst>
                    <a:ext uri="{9D8B030D-6E8A-4147-A177-3AD203B41FA5}">
                      <a16:colId xmlns:a16="http://schemas.microsoft.com/office/drawing/2014/main" val="1086769360"/>
                    </a:ext>
                  </a:extLst>
                </a:gridCol>
                <a:gridCol w="6227576">
                  <a:extLst>
                    <a:ext uri="{9D8B030D-6E8A-4147-A177-3AD203B41FA5}">
                      <a16:colId xmlns:a16="http://schemas.microsoft.com/office/drawing/2014/main" val="399528402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298561331"/>
                    </a:ext>
                  </a:extLst>
                </a:gridCol>
              </a:tblGrid>
              <a:tr h="40369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Name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 of Analysis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0830539"/>
                  </a:ext>
                </a:extLst>
              </a:tr>
              <a:tr h="10226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pixel_ratios_wide.csv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Pixel-level proportion of each semantic segmentation class in a single image.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pivoted to wide format — one row per image with each label as its own column.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56842150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pixel_ratios_with_coords.csv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 ratio data joined with </a:t>
                      </a:r>
                      <a:r>
                        <a:rPr lang="en-US" sz="16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</a:t>
                      </a: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mly_pids_renamed.csv.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 with coordinates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66738932"/>
                  </a:ext>
                </a:extLst>
              </a:tr>
              <a:tr h="80739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mly_pids_renamed.csv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Mapillary photo IDs and coordinates for downloaded images with consistent column names for merging with segmentation output.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86201194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combined_summaries</a:t>
                      </a: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_&lt;indicator&gt;_results.csv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Combined perception classification scores (e.g., “more depressing”) for all batches.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27819575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summaries_&lt;indicator&gt;_</a:t>
                      </a:r>
                      <a:r>
                        <a:rPr lang="en-US" sz="16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map.geojson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Geospatial file mapping perception scores to coordinates.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 with coordinates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85934868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image_metadata.csv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 metadata from Mapillary (speed, heading, capture time, sequence).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Image-level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9318477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street_metadata.csv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Aggregated metadata per Mapillary sequence (street segment).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Street-segment 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510035579"/>
                  </a:ext>
                </a:extLst>
              </a:tr>
              <a:tr h="45752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grid_metadata.csv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Aggregated metadata by H3 hexagon grid.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 level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691703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C4B381-34AD-B949-598E-055AA9A7D7DB}"/>
              </a:ext>
            </a:extLst>
          </p:cNvPr>
          <p:cNvSpPr txBox="1"/>
          <p:nvPr/>
        </p:nvSpPr>
        <p:spPr>
          <a:xfrm>
            <a:off x="47626" y="6150114"/>
            <a:ext cx="12144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code used to run this analysis is available on my lab’s GitHub website (in progress):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issues-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/ai-neglect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3B6C-F6D0-29ED-C761-2B6D93AF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688"/>
            <a:ext cx="11834914" cy="83120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From Streets to Statutes: How Urban Environments Shape Neglect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DFFF-BE3F-7357-23D8-F79CC760D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37" y="1253331"/>
            <a:ext cx="7186714" cy="531680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Child neglect is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public health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civil rights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crisis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Legal Context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California WIC § 300(b)(1):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Neglect is the failure of a parent or guardian to provide adequate food, clothing, shelter, or supervision, placing a child at risk of serious harm.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Why ‘Place’ Matters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Neglect is not solely the result of individual or family circumstances.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Risk is shaped by the neighborhoods where families live.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Environmental conditions — housing quality, access to services, exposure to hazards — often align with the legal definitions of neglect.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AI Advantage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Connects objective measures (e.g., infrastructure, green space) with subjective impressions (e.g., safety, upkeep).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Produces a fuller picture of environments that may increase neglect risk.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Extends and strengthens research on place-based prevention and intervention.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8B6CA-2285-4145-8010-4D7C2759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693" y="1253331"/>
            <a:ext cx="4412221" cy="4892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9C754-91E1-D9D7-2891-7A46C7D5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39" y="4484776"/>
            <a:ext cx="2562578" cy="16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AA23-6559-20FD-DDA7-48A7F4EF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1" y="237944"/>
            <a:ext cx="10515600" cy="724373"/>
          </a:xfrm>
        </p:spPr>
        <p:txBody>
          <a:bodyPr>
            <a:normAutofit fontScale="90000"/>
          </a:bodyPr>
          <a:lstStyle/>
          <a:p>
            <a:r>
              <a:rPr lang="en-US" dirty="0"/>
              <a:t>From Pixels to Neighborhood Patterns: How AI translates images into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D3A2-2FE4-793F-3B7D-3D79DE92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48" y="1308841"/>
            <a:ext cx="112435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uses computer vision models — powered by deep learning–based semantic segmentation — to teach computers how to ‘look’ at images. The system scans every pixel in a street-level photo, interprets what it sees, and labels each feature, pixel-by-pixel.“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AI-driven computer vision on street-level images, you can: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Measure the built environment (e.g., green space, building structures, and open areas)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Evaluate neighborhood infrastructure (e.g., sidewalks, roads, lighting, and public spaces)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Gauge local perceptions: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how do people evaluate the environment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(e.g., do they feel safe)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onvolutional Neural Networks Concept">
            <a:extLst>
              <a:ext uri="{FF2B5EF4-FFF2-40B4-BE49-F238E27FC236}">
                <a16:creationId xmlns:a16="http://schemas.microsoft.com/office/drawing/2014/main" id="{5DE7C667-A725-A816-CE1B-4845E774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68" y="3757314"/>
            <a:ext cx="8378757" cy="286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3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D772-9444-9452-3B58-6A6D5F71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E0333C-D46D-DD9B-F955-FCFB2F1B0B7A}"/>
              </a:ext>
            </a:extLst>
          </p:cNvPr>
          <p:cNvSpPr txBox="1"/>
          <p:nvPr/>
        </p:nvSpPr>
        <p:spPr>
          <a:xfrm>
            <a:off x="68397" y="72502"/>
            <a:ext cx="3179627" cy="3670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Connecting the Built Environment and Perceptions of Place to Neglect Risk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EBD707-6697-7C8B-D957-AC51382E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28154"/>
            <a:ext cx="8661004" cy="66298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7B366B4-52D9-AC97-45A7-356BA0D66B93}"/>
              </a:ext>
            </a:extLst>
          </p:cNvPr>
          <p:cNvSpPr/>
          <p:nvPr/>
        </p:nvSpPr>
        <p:spPr>
          <a:xfrm>
            <a:off x="3248024" y="228154"/>
            <a:ext cx="8746729" cy="35151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4445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E4F67-7F18-AE9C-F837-7297ED80C0AC}"/>
              </a:ext>
            </a:extLst>
          </p:cNvPr>
          <p:cNvSpPr/>
          <p:nvPr/>
        </p:nvSpPr>
        <p:spPr>
          <a:xfrm>
            <a:off x="3248024" y="3815827"/>
            <a:ext cx="6645671" cy="29696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4445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842CF-3919-7D18-D0B8-E8F96562C0A3}"/>
              </a:ext>
            </a:extLst>
          </p:cNvPr>
          <p:cNvSpPr/>
          <p:nvPr/>
        </p:nvSpPr>
        <p:spPr>
          <a:xfrm>
            <a:off x="9893695" y="3815826"/>
            <a:ext cx="2101059" cy="29696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4445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F636-50E0-F3B0-217D-331DD331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9" y="64121"/>
            <a:ext cx="11815646" cy="6368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AI-driven Semantic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B854C-4496-B983-C796-319F0EC8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825314"/>
            <a:ext cx="3407384" cy="1927643"/>
          </a:xfrm>
          <a:prstGeom prst="rect">
            <a:avLst/>
          </a:prstGeom>
        </p:spPr>
      </p:pic>
      <p:pic>
        <p:nvPicPr>
          <p:cNvPr id="10" name="Picture 9" descr="A house with a pink paint on the ground&#10;&#10;AI-generated content may be incorrect.">
            <a:extLst>
              <a:ext uri="{FF2B5EF4-FFF2-40B4-BE49-F238E27FC236}">
                <a16:creationId xmlns:a16="http://schemas.microsoft.com/office/drawing/2014/main" id="{96263938-D50D-F3B0-ED9B-4FFBB261B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2" y="2839106"/>
            <a:ext cx="3407384" cy="1916654"/>
          </a:xfrm>
          <a:prstGeom prst="rect">
            <a:avLst/>
          </a:prstGeom>
        </p:spPr>
      </p:pic>
      <p:pic>
        <p:nvPicPr>
          <p:cNvPr id="12" name="Picture 11" descr="A colorful background with different colors&#10;&#10;AI-generated content may be incorrect.">
            <a:extLst>
              <a:ext uri="{FF2B5EF4-FFF2-40B4-BE49-F238E27FC236}">
                <a16:creationId xmlns:a16="http://schemas.microsoft.com/office/drawing/2014/main" id="{CA14067C-191F-31B6-0937-6F782A0E4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1" y="4841909"/>
            <a:ext cx="3407385" cy="1916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780376-7923-95F5-76F7-1CFC3968828A}"/>
              </a:ext>
            </a:extLst>
          </p:cNvPr>
          <p:cNvSpPr txBox="1"/>
          <p:nvPr/>
        </p:nvSpPr>
        <p:spPr>
          <a:xfrm>
            <a:off x="3895926" y="821898"/>
            <a:ext cx="790967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Street-level image showing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Vegetation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Vehicles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Sidewalks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Roads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3F11F-19CC-F639-0F5E-5E8D76842D8E}"/>
              </a:ext>
            </a:extLst>
          </p:cNvPr>
          <p:cNvSpPr txBox="1"/>
          <p:nvPr/>
        </p:nvSpPr>
        <p:spPr>
          <a:xfrm>
            <a:off x="3895926" y="2864791"/>
            <a:ext cx="61576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Segmentation Overlay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 highlights each feature: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 Brown/Grey: Building façades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Green: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Blue: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Pink/Purple: Sidewalks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Dark Blue: Roads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3697A-723A-6B4D-98D2-119A12862011}"/>
              </a:ext>
            </a:extLst>
          </p:cNvPr>
          <p:cNvSpPr txBox="1"/>
          <p:nvPr/>
        </p:nvSpPr>
        <p:spPr>
          <a:xfrm>
            <a:off x="3895926" y="4876906"/>
            <a:ext cx="742682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Segmentation Mask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 segmentation detects the most common categories in each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59.1%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9.64% 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7.76%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4.94% 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4.31% sidewalks</a:t>
            </a:r>
          </a:p>
        </p:txBody>
      </p:sp>
    </p:spTree>
    <p:extLst>
      <p:ext uri="{BB962C8B-B14F-4D97-AF65-F5344CB8AC3E}">
        <p14:creationId xmlns:p14="http://schemas.microsoft.com/office/powerpoint/2010/main" val="217841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06E1-467B-DCA5-2BF6-512264F5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87D-EBA7-336E-76A4-CEE49138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" y="92752"/>
            <a:ext cx="10515600" cy="5882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 Perception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4DDCB-CE1F-EBF2-7536-A928F4B8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29" y="768682"/>
            <a:ext cx="10515600" cy="43513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Classified images using deep learning models trained to recognize subjective impressions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2693F-D951-D6B5-EBF4-8BA3024C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90" y="1262152"/>
            <a:ext cx="10152280" cy="5002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63ED4-07E7-C43E-6C07-2204C9F0B178}"/>
              </a:ext>
            </a:extLst>
          </p:cNvPr>
          <p:cNvSpPr txBox="1"/>
          <p:nvPr/>
        </p:nvSpPr>
        <p:spPr>
          <a:xfrm>
            <a:off x="960490" y="6183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0EE60-52D2-5D89-3F11-DCAED16E38EB}"/>
              </a:ext>
            </a:extLst>
          </p:cNvPr>
          <p:cNvSpPr txBox="1"/>
          <p:nvPr/>
        </p:nvSpPr>
        <p:spPr>
          <a:xfrm>
            <a:off x="9701390" y="6242028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547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A6826B6-4C0D-F14C-D386-6C186C9CC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5" y="1066799"/>
            <a:ext cx="10869542" cy="450595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7EFA28C-6FEB-6AD8-0632-DE18021F3A5E}"/>
              </a:ext>
            </a:extLst>
          </p:cNvPr>
          <p:cNvSpPr/>
          <p:nvPr/>
        </p:nvSpPr>
        <p:spPr>
          <a:xfrm>
            <a:off x="4902218" y="1635756"/>
            <a:ext cx="1082040" cy="41224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36530F-B24A-3D8F-9719-2BE191130208}"/>
              </a:ext>
            </a:extLst>
          </p:cNvPr>
          <p:cNvSpPr/>
          <p:nvPr/>
        </p:nvSpPr>
        <p:spPr>
          <a:xfrm>
            <a:off x="10371279" y="1635756"/>
            <a:ext cx="1082040" cy="41224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D44FB-5526-4C08-7F86-EF9DBE56A8BD}"/>
              </a:ext>
            </a:extLst>
          </p:cNvPr>
          <p:cNvSpPr txBox="1">
            <a:spLocks/>
          </p:cNvSpPr>
          <p:nvPr/>
        </p:nvSpPr>
        <p:spPr>
          <a:xfrm>
            <a:off x="63196" y="33732"/>
            <a:ext cx="11869159" cy="10330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Spatial Distribution of the Built and Perceived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7C27A-27A8-BECC-8BF3-6541265521D5}"/>
              </a:ext>
            </a:extLst>
          </p:cNvPr>
          <p:cNvSpPr txBox="1"/>
          <p:nvPr/>
        </p:nvSpPr>
        <p:spPr>
          <a:xfrm>
            <a:off x="2012846" y="5657724"/>
            <a:ext cx="3018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Neighborhood Vegetation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(Objective Score Summary)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E4672-0AC6-3330-770D-03670A11404D}"/>
              </a:ext>
            </a:extLst>
          </p:cNvPr>
          <p:cNvSpPr txBox="1"/>
          <p:nvPr/>
        </p:nvSpPr>
        <p:spPr>
          <a:xfrm>
            <a:off x="7750978" y="5657723"/>
            <a:ext cx="315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Neighborhood Safety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(Perception Score Summary)</a:t>
            </a:r>
          </a:p>
        </p:txBody>
      </p:sp>
    </p:spTree>
    <p:extLst>
      <p:ext uri="{BB962C8B-B14F-4D97-AF65-F5344CB8AC3E}">
        <p14:creationId xmlns:p14="http://schemas.microsoft.com/office/powerpoint/2010/main" val="22708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07ABDF5-5829-86A6-69DD-9E8539CB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" y="1232120"/>
            <a:ext cx="5321839" cy="28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FF85AF0-9C32-F0D8-ECA6-D21BDED0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32" y="1232120"/>
            <a:ext cx="5481334" cy="29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507CB9-265C-1B4E-6554-092CBA622F4C}"/>
              </a:ext>
            </a:extLst>
          </p:cNvPr>
          <p:cNvSpPr txBox="1"/>
          <p:nvPr/>
        </p:nvSpPr>
        <p:spPr>
          <a:xfrm>
            <a:off x="157465" y="4130456"/>
            <a:ext cx="571418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1.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Correlation between Area Level Deprivation and Green Space Index.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scatterplot shows a negative association between the Area Deprivation Index (ADI; higher values indicate more social deprivation) and the Green Space Index (higher values indicate greater greenery at eye level).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E7279-4040-DD40-0521-CD3D465D5B66}"/>
              </a:ext>
            </a:extLst>
          </p:cNvPr>
          <p:cNvSpPr txBox="1"/>
          <p:nvPr/>
        </p:nvSpPr>
        <p:spPr>
          <a:xfrm>
            <a:off x="6063568" y="4130456"/>
            <a:ext cx="57141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 2.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Correlation between Area Level Deprivation and Safety Perception Score.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scatterplot depicts the relationship between the ADI and perceived safety scores derived from AI-based perception models.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CA279-CFB8-696E-5B62-3155DA44BE9A}"/>
              </a:ext>
            </a:extLst>
          </p:cNvPr>
          <p:cNvSpPr txBox="1">
            <a:spLocks/>
          </p:cNvSpPr>
          <p:nvPr/>
        </p:nvSpPr>
        <p:spPr>
          <a:xfrm>
            <a:off x="3375" y="33733"/>
            <a:ext cx="11869159" cy="6173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Higher Social Deprivation = Lower Green Space and Safety Perceptions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EADE3-EF9B-2E82-8731-BB6916186078}"/>
              </a:ext>
            </a:extLst>
          </p:cNvPr>
          <p:cNvSpPr txBox="1"/>
          <p:nvPr/>
        </p:nvSpPr>
        <p:spPr>
          <a:xfrm>
            <a:off x="157465" y="5867426"/>
            <a:ext cx="11620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Neighborhoods facing greater social disadvantage tend to have both fewer environmental assets and lower safety perceptions — two factors that can compound neglect risk</a:t>
            </a:r>
          </a:p>
        </p:txBody>
      </p:sp>
    </p:spTree>
    <p:extLst>
      <p:ext uri="{BB962C8B-B14F-4D97-AF65-F5344CB8AC3E}">
        <p14:creationId xmlns:p14="http://schemas.microsoft.com/office/powerpoint/2010/main" val="141068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2D1F01-4F3C-854F-80D0-10434D780230}"/>
              </a:ext>
            </a:extLst>
          </p:cNvPr>
          <p:cNvSpPr txBox="1"/>
          <p:nvPr/>
        </p:nvSpPr>
        <p:spPr>
          <a:xfrm>
            <a:off x="0" y="-1"/>
            <a:ext cx="11210925" cy="1151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Descriptive Links Between Environment, Perception, Social Deprivation, and Child Neglect Risk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595215-D0C5-BDC2-E67B-F36ED0B83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25902"/>
              </p:ext>
            </p:extLst>
          </p:nvPr>
        </p:nvGraphicFramePr>
        <p:xfrm>
          <a:off x="137328" y="1453568"/>
          <a:ext cx="11648270" cy="4123356"/>
        </p:xfrm>
        <a:graphic>
          <a:graphicData uri="http://schemas.openxmlformats.org/drawingml/2006/table">
            <a:tbl>
              <a:tblPr firstRow="1" bandRow="1"/>
              <a:tblGrid>
                <a:gridCol w="2820361">
                  <a:extLst>
                    <a:ext uri="{9D8B030D-6E8A-4147-A177-3AD203B41FA5}">
                      <a16:colId xmlns:a16="http://schemas.microsoft.com/office/drawing/2014/main" val="2922619782"/>
                    </a:ext>
                  </a:extLst>
                </a:gridCol>
                <a:gridCol w="6152444">
                  <a:extLst>
                    <a:ext uri="{9D8B030D-6E8A-4147-A177-3AD203B41FA5}">
                      <a16:colId xmlns:a16="http://schemas.microsoft.com/office/drawing/2014/main" val="1967524771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1575836678"/>
                    </a:ext>
                  </a:extLst>
                </a:gridCol>
                <a:gridCol w="1659466">
                  <a:extLst>
                    <a:ext uri="{9D8B030D-6E8A-4147-A177-3AD203B41FA5}">
                      <a16:colId xmlns:a16="http://schemas.microsoft.com/office/drawing/2014/main" val="1182600311"/>
                    </a:ext>
                  </a:extLst>
                </a:gridCol>
              </a:tblGrid>
              <a:tr h="481659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Definition / Measures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Δ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 Size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92250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Green Space Index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score of vegetation cover, visible sky, and terrain, etc.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0.436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0.442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304587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Surveillance Index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score of building frontage, fences, and walls, etc.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-0.121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-0.146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589521"/>
                  </a:ext>
                </a:extLst>
              </a:tr>
              <a:tr h="68432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 Use Mix Index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score of bicycles, buses, cars, motorcycles, pedestrians, riders, roads, sidewalks, trains, and trucks, etc.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0.200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0.269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07514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Lighting Index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score of streetlights, traffic lights, poles, etc.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0.129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0.336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057553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Perception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perceived score for ‘safer’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0.249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0.255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53918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Boring Score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neighborhood perceived score for “boring”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0.0439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0.0446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551891"/>
                  </a:ext>
                </a:extLst>
              </a:tr>
              <a:tr h="481659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 Level Deprivation (ADI)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 Deprivation Index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-9.478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-0.712</a:t>
                      </a:r>
                    </a:p>
                  </a:txBody>
                  <a:tcPr marL="27687" marR="27687" marT="13844" marB="138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059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F88F64-F511-16BF-54BE-50BCEB20069C}"/>
              </a:ext>
            </a:extLst>
          </p:cNvPr>
          <p:cNvSpPr txBox="1"/>
          <p:nvPr/>
        </p:nvSpPr>
        <p:spPr>
          <a:xfrm>
            <a:off x="42078" y="966800"/>
            <a:ext cx="6191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Higher score = greater values of the indicator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D1A-CD33-2498-34CE-2E7B42E56C4F}"/>
              </a:ext>
            </a:extLst>
          </p:cNvPr>
          <p:cNvSpPr txBox="1"/>
          <p:nvPr/>
        </p:nvSpPr>
        <p:spPr>
          <a:xfrm>
            <a:off x="137328" y="5891200"/>
            <a:ext cx="11648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High-neglect areas tend to have less greenery, poorer built environment conditions, lower perceptions of safety, and much higher levels of social deprivation. </a:t>
            </a:r>
          </a:p>
        </p:txBody>
      </p:sp>
    </p:spTree>
    <p:extLst>
      <p:ext uri="{BB962C8B-B14F-4D97-AF65-F5344CB8AC3E}">
        <p14:creationId xmlns:p14="http://schemas.microsoft.com/office/powerpoint/2010/main" val="70490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1190</Words>
  <Application>Microsoft Office PowerPoint</Application>
  <PresentationFormat>Widescreen</PresentationFormat>
  <Paragraphs>142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1_Office Theme</vt:lpstr>
      <vt:lpstr>Integrating AI, Deep Learning, and Spatial Analytics to Investigate Environmental Correlates of Child Neglect</vt:lpstr>
      <vt:lpstr>From Streets to Statutes: How Urban Environments Shape Neglect Risk</vt:lpstr>
      <vt:lpstr>From Pixels to Neighborhood Patterns: How AI translates images into indicators</vt:lpstr>
      <vt:lpstr>PowerPoint Presentation</vt:lpstr>
      <vt:lpstr>AI-driven Semantic Segmentation</vt:lpstr>
      <vt:lpstr>Add Perception Scores</vt:lpstr>
      <vt:lpstr>PowerPoint Presentation</vt:lpstr>
      <vt:lpstr>PowerPoint Presentation</vt:lpstr>
      <vt:lpstr>PowerPoint Presentation</vt:lpstr>
      <vt:lpstr>Policy Implications and Future Directions</vt:lpstr>
      <vt:lpstr>PowerPoint Presentation</vt:lpstr>
    </vt:vector>
  </TitlesOfParts>
  <Company>The 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Barboza-Salerno, Gia</dc:creator>
  <cp:lastModifiedBy>Barboza-Salerno, Gia</cp:lastModifiedBy>
  <cp:revision>2</cp:revision>
  <dcterms:created xsi:type="dcterms:W3CDTF">2025-08-07T18:06:16Z</dcterms:created>
  <dcterms:modified xsi:type="dcterms:W3CDTF">2025-08-27T14:03:44Z</dcterms:modified>
</cp:coreProperties>
</file>